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  <p:sldMasterId id="2147483660" r:id="rId5"/>
  </p:sldMasterIdLst>
  <p:sldIdLst>
    <p:sldId id="2988" r:id="rId6"/>
    <p:sldId id="2987" r:id="rId7"/>
    <p:sldId id="2968" r:id="rId8"/>
    <p:sldId id="2981" r:id="rId9"/>
    <p:sldId id="2979" r:id="rId10"/>
    <p:sldId id="277" r:id="rId11"/>
    <p:sldId id="2980" r:id="rId12"/>
    <p:sldId id="29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A4F2F4-9371-412D-8D22-9F15FE228A60}" v="1" dt="2023-09-26T06:19:54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Cecilie Mellem" userId="S::acm@norstella.no::b63bf4ae-99a3-4c07-874e-d9654d1e6799" providerId="AD" clId="Web-{1DA4F2F4-9371-412D-8D22-9F15FE228A60}"/>
    <pc:docChg chg="addSld addMainMaster modMainMaster">
      <pc:chgData name="Anne Cecilie Mellem" userId="S::acm@norstella.no::b63bf4ae-99a3-4c07-874e-d9654d1e6799" providerId="AD" clId="Web-{1DA4F2F4-9371-412D-8D22-9F15FE228A60}" dt="2023-09-26T06:19:54.471" v="0"/>
      <pc:docMkLst>
        <pc:docMk/>
      </pc:docMkLst>
      <pc:sldChg chg="add">
        <pc:chgData name="Anne Cecilie Mellem" userId="S::acm@norstella.no::b63bf4ae-99a3-4c07-874e-d9654d1e6799" providerId="AD" clId="Web-{1DA4F2F4-9371-412D-8D22-9F15FE228A60}" dt="2023-09-26T06:19:54.471" v="0"/>
        <pc:sldMkLst>
          <pc:docMk/>
          <pc:sldMk cId="4266592119" sldId="2989"/>
        </pc:sldMkLst>
      </pc:sldChg>
      <pc:sldMasterChg chg="add addSldLayout">
        <pc:chgData name="Anne Cecilie Mellem" userId="S::acm@norstella.no::b63bf4ae-99a3-4c07-874e-d9654d1e6799" providerId="AD" clId="Web-{1DA4F2F4-9371-412D-8D22-9F15FE228A60}" dt="2023-09-26T06:19:54.471" v="0"/>
        <pc:sldMasterMkLst>
          <pc:docMk/>
          <pc:sldMasterMk cId="2894399319" sldId="2147483660"/>
        </pc:sldMasterMkLst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2246865144" sldId="2147483661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1011508178" sldId="2147483662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3715778956" sldId="2147483663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2275484140" sldId="2147483664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3125968381" sldId="2147483665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1164807256" sldId="2147483666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2348697392" sldId="2147483667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43989412" sldId="2147483668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2242505910" sldId="2147483669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2504047460" sldId="2147483670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3220269550" sldId="2147483671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469070075" sldId="2147483672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3341248397" sldId="2147483673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2445318695" sldId="2147483674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3445149503" sldId="2147483675"/>
          </pc:sldLayoutMkLst>
        </pc:sldLayoutChg>
        <pc:sldLayoutChg chg="ad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2894399319" sldId="2147483660"/>
            <pc:sldLayoutMk cId="1210845803" sldId="2147483676"/>
          </pc:sldLayoutMkLst>
        </pc:sldLayoutChg>
      </pc:sldMasterChg>
      <pc:sldMasterChg chg="replId modSldLayout">
        <pc:chgData name="Anne Cecilie Mellem" userId="S::acm@norstella.no::b63bf4ae-99a3-4c07-874e-d9654d1e6799" providerId="AD" clId="Web-{1DA4F2F4-9371-412D-8D22-9F15FE228A60}" dt="2023-09-26T06:19:54.471" v="0"/>
        <pc:sldMasterMkLst>
          <pc:docMk/>
          <pc:sldMasterMk cId="1449553369" sldId="2147483679"/>
        </pc:sldMasterMkLst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1948799234" sldId="2147483680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529679156" sldId="2147483681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2678957109" sldId="2147483682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2372800920" sldId="2147483683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4280333658" sldId="2147483684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2206787847" sldId="2147483685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3830668359" sldId="2147483686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3880087193" sldId="2147483687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2241623257" sldId="2147483688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15455247" sldId="2147483689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654796280" sldId="2147483690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2313033912" sldId="2147483691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2144963286" sldId="2147483692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1928731545" sldId="2147483693"/>
          </pc:sldLayoutMkLst>
        </pc:sldLayoutChg>
        <pc:sldLayoutChg chg="replId">
          <pc:chgData name="Anne Cecilie Mellem" userId="S::acm@norstella.no::b63bf4ae-99a3-4c07-874e-d9654d1e6799" providerId="AD" clId="Web-{1DA4F2F4-9371-412D-8D22-9F15FE228A60}" dt="2023-09-26T06:19:54.471" v="0"/>
          <pc:sldLayoutMkLst>
            <pc:docMk/>
            <pc:sldMasterMk cId="1449553369" sldId="2147483679"/>
            <pc:sldLayoutMk cId="3968016110" sldId="214748369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879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5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4796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3033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4963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873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8016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2263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b-NO" alt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alt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E4753-8FE6-4437-A788-354FB26389BB}" type="slidenum">
              <a:rPr lang="nb-NO" altLang="nb-NO" smtClean="0"/>
              <a:pPr>
                <a:defRPr/>
              </a:pPr>
              <a:t>‹#›</a:t>
            </a:fld>
            <a:endParaRPr lang="nb-NO" alt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6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6865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150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96791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5778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5484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5968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4807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8697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989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25059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40474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02695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907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89571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1248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53186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51495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084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280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033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678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066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08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62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1422C-92A3-4B92-8F43-64FBE290272C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092458-1E90-491E-A394-50D4CF9468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955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8B7CF-EC1A-4072-91A8-32228926D23B}" type="datetimeFigureOut">
              <a:rPr lang="nb-NO" smtClean="0"/>
              <a:t>25.09.2023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516B2B-8499-4C8E-A3E8-74A9ADBF16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43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o.no/om/samarbeid/samfunn-og-naringsliv/partnerforum/arrangementer/nettverk/samordning/2022/smith-3005202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ykepleien.no/fra-new-public-management-til-new-public-govern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riverview/relatedvideo?q=new+public+government&amp;mid=3CBBB3C0130476F6C3D33CBBB3C0130476F6C3D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CE54F-F8F8-A328-60F5-35F50B48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87117"/>
            <a:ext cx="7766936" cy="1646302"/>
          </a:xfrm>
        </p:spPr>
        <p:txBody>
          <a:bodyPr/>
          <a:lstStyle/>
          <a:p>
            <a:pPr algn="ctr"/>
            <a:r>
              <a:rPr lang="nb-NO" sz="3600" dirty="0"/>
              <a:t>Etatsstyring </a:t>
            </a:r>
            <a:r>
              <a:rPr lang="nb-NO" sz="3600" dirty="0" err="1"/>
              <a:t>vs</a:t>
            </a:r>
            <a:r>
              <a:rPr lang="nb-NO" sz="3600" dirty="0"/>
              <a:t> nye styringsteknikker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69A8D-8408-B74C-FDDF-6D4C1965C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281681"/>
            <a:ext cx="7766936" cy="1866052"/>
          </a:xfrm>
        </p:spPr>
        <p:txBody>
          <a:bodyPr>
            <a:normAutofit/>
          </a:bodyPr>
          <a:lstStyle/>
          <a:p>
            <a:pPr algn="ctr"/>
            <a:r>
              <a:rPr lang="nb-NO" sz="2000" dirty="0"/>
              <a:t>Arild Haraldsen</a:t>
            </a:r>
          </a:p>
          <a:p>
            <a:pPr algn="ctr"/>
            <a:r>
              <a:rPr lang="nb-NO" sz="2000" dirty="0" err="1"/>
              <a:t>StratIT</a:t>
            </a:r>
            <a:endParaRPr lang="nb-NO" sz="2000" dirty="0"/>
          </a:p>
          <a:p>
            <a:pPr algn="ctr"/>
            <a:r>
              <a:rPr lang="nb-NO" sz="2000" dirty="0" err="1"/>
              <a:t>Webinar</a:t>
            </a:r>
            <a:r>
              <a:rPr lang="nb-NO" sz="2000" dirty="0"/>
              <a:t> 2 </a:t>
            </a:r>
            <a:r>
              <a:rPr lang="nb-NO" sz="2000" dirty="0" err="1"/>
              <a:t>NorStella</a:t>
            </a:r>
            <a:r>
              <a:rPr lang="nb-NO" sz="2000" dirty="0"/>
              <a:t> 28.9 2023</a:t>
            </a:r>
          </a:p>
        </p:txBody>
      </p:sp>
    </p:spTree>
    <p:extLst>
      <p:ext uri="{BB962C8B-B14F-4D97-AF65-F5344CB8AC3E}">
        <p14:creationId xmlns:p14="http://schemas.microsoft.com/office/powerpoint/2010/main" val="330894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4ED658-0A96-1B55-A6ED-908B297D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974" y="36348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nb-NO" dirty="0"/>
              <a:t>«Digitalisering er sektorovergripende»</a:t>
            </a:r>
            <a:br>
              <a:rPr lang="nb-NO" dirty="0"/>
            </a:br>
            <a:r>
              <a:rPr lang="nb-NO" sz="2400" dirty="0"/>
              <a:t>Digital Agenda for Norge 2015 - 2016 </a:t>
            </a:r>
            <a:endParaRPr lang="nb-NO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FA8B09-18C9-E3FE-C5BD-A8C11389E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1838961"/>
            <a:ext cx="9007687" cy="4655558"/>
          </a:xfrm>
        </p:spPr>
        <p:txBody>
          <a:bodyPr>
            <a:normAutofit/>
          </a:bodyPr>
          <a:lstStyle/>
          <a:p>
            <a:r>
              <a:rPr lang="nb-NO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 er ingenting i vår styringsform som hindrer digital samhandling. Tvert om er det en plikt for regjeringen å pålegge etatene å samarbeide for å løse store og komplekse samfunnsutfordringer.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Etatsstyring er et normativt prinsipp, og ikke en følge av vår styringsform.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«Normativ ladning (av begrepet) svekker mulighetene for samordning på tvers av sektorer»</a:t>
            </a:r>
            <a:endParaRPr lang="nb-NO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professor Eivind Smith </a:t>
            </a:r>
            <a:r>
              <a:rPr lang="nb-NO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«Ministerstyre» og «sektorprinsipp» – hindre for samordning? (uio.no)</a:t>
            </a:r>
            <a:endParaRPr lang="nb-NO" sz="2400" kern="1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489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11F166-6B12-DD08-E107-0D82EB5C1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Etatsstyring basert på</a:t>
            </a:r>
            <a:br>
              <a:rPr lang="nb-NO" dirty="0"/>
            </a:br>
            <a:r>
              <a:rPr lang="nb-NO" dirty="0"/>
              <a:t>New Public Management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704FBC-1BB5-715F-0CB5-CFDA44857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To søyler</a:t>
            </a:r>
          </a:p>
          <a:p>
            <a:pPr lvl="1"/>
            <a:r>
              <a:rPr lang="nb-NO" sz="2400" dirty="0"/>
              <a:t>Liberalistisk og markedsorientert tenkning – 80-årene</a:t>
            </a:r>
          </a:p>
          <a:p>
            <a:pPr lvl="1"/>
            <a:r>
              <a:rPr lang="nb-NO" sz="2400" dirty="0"/>
              <a:t>Ledelse og styring  - målstyring</a:t>
            </a:r>
          </a:p>
          <a:p>
            <a:pPr lvl="2"/>
            <a:r>
              <a:rPr lang="nb-NO" sz="2000" dirty="0"/>
              <a:t>Etatslederne større grad av frihet og handlingsrom</a:t>
            </a:r>
          </a:p>
          <a:p>
            <a:pPr lvl="2"/>
            <a:r>
              <a:rPr lang="nb-NO" sz="2000" dirty="0"/>
              <a:t>Departementene større byråkrati for resultatoppfølging</a:t>
            </a:r>
          </a:p>
          <a:p>
            <a:pPr lvl="2"/>
            <a:r>
              <a:rPr lang="nb-NO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ledelsesform som bestiller/utførermodell </a:t>
            </a:r>
            <a:endParaRPr lang="nb-NO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nb-NO" sz="2200" dirty="0"/>
              <a:t>Se professor Ole Berg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 "New public management" </a:t>
            </a:r>
            <a:r>
              <a:rPr lang="en-US" sz="2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til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"New public governance"</a:t>
            </a:r>
            <a:endParaRPr lang="nb-NO" sz="22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9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8671-71DA-1747-F64B-54A8F6424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25" y="426958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nb-NO" sz="4000" dirty="0"/>
              <a:t>Når skal staten bestemme seg? </a:t>
            </a:r>
            <a:br>
              <a:rPr lang="nb-NO" sz="4000" dirty="0"/>
            </a:br>
            <a:r>
              <a:rPr lang="nb-NO" sz="2800" dirty="0"/>
              <a:t>St. Melding </a:t>
            </a:r>
            <a:r>
              <a:rPr lang="nb-NO" sz="2800" dirty="0" err="1"/>
              <a:t>nr</a:t>
            </a:r>
            <a:r>
              <a:rPr lang="nb-NO" sz="2800" dirty="0"/>
              <a:t> 19, 2009</a:t>
            </a:r>
            <a:br>
              <a:rPr lang="nb-NO" sz="2800" dirty="0"/>
            </a:br>
            <a:r>
              <a:rPr lang="nb-NO" sz="2800" dirty="0"/>
              <a:t>Forvaltning for fellesskapet</a:t>
            </a:r>
            <a:br>
              <a:rPr lang="nb-NO" sz="4000" dirty="0"/>
            </a:br>
            <a:endParaRPr lang="nb-NO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8C48E-2294-0C22-BB98-BE4082D446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8152" y="2519680"/>
            <a:ext cx="3960440" cy="3678808"/>
          </a:xfrm>
        </p:spPr>
        <p:txBody>
          <a:bodyPr>
            <a:normAutofit/>
          </a:bodyPr>
          <a:lstStyle/>
          <a:p>
            <a:r>
              <a:rPr lang="nn-NO" b="1" dirty="0">
                <a:solidFill>
                  <a:srgbClr val="FF0000"/>
                </a:solidFill>
              </a:rPr>
              <a:t>Sektormål skal ikkje stå i vegen for gode løysingar på tvers. </a:t>
            </a:r>
            <a:r>
              <a:rPr lang="nn-NO" dirty="0"/>
              <a:t>Folk forventar at styresmaktene opptrer samordna. Informasjonsteknologien skal leggje til rette for meir effektiv sakshandsaming og betre samhandling og informasjonsutveksling mellom einingar og forvaltningsnivå” </a:t>
            </a:r>
            <a:r>
              <a:rPr lang="nn-NO" b="1" dirty="0">
                <a:solidFill>
                  <a:srgbClr val="FF0000"/>
                </a:solidFill>
              </a:rPr>
              <a:t>(side 9).</a:t>
            </a:r>
            <a:endParaRPr lang="nb-NO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6B410-E001-C9BE-FF8E-3177C5B8E7C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25650" y="2519680"/>
            <a:ext cx="4183375" cy="3678808"/>
          </a:xfrm>
        </p:spPr>
        <p:txBody>
          <a:bodyPr>
            <a:normAutofit fontScale="25000" lnSpcReduction="20000"/>
          </a:bodyPr>
          <a:lstStyle/>
          <a:p>
            <a:r>
              <a:rPr lang="nn-NO" sz="8000" b="1" dirty="0">
                <a:solidFill>
                  <a:srgbClr val="FF0000"/>
                </a:solidFill>
              </a:rPr>
              <a:t>Det er eit innarbeidd styringsprinsipp i offentleg sektor at kvar einskild sektor og verksemd i størst mogleg grad sjølv skal bestemme over kva verkemiddel dei vil gjere bruk av for å oppfylle krav og forventningar frå overordna myndigheit. </a:t>
            </a:r>
            <a:r>
              <a:rPr lang="nn-NO" sz="8000" dirty="0"/>
              <a:t>Dette gjeld òg for verksemdas investeringar i og bruk av IKT. Det betyr at kvar einskild sektor og etat også utarbeider eigne IKT-planar og strategiar </a:t>
            </a:r>
            <a:r>
              <a:rPr lang="nn-NO" sz="8000" b="1" dirty="0">
                <a:solidFill>
                  <a:srgbClr val="FF0000"/>
                </a:solidFill>
              </a:rPr>
              <a:t>(s.27).</a:t>
            </a:r>
            <a:endParaRPr lang="nb-NO" sz="8000" b="1" dirty="0">
              <a:solidFill>
                <a:srgbClr val="FF0000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8552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E569A2-E59E-40E7-047B-BC2CB49FB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/>
              <a:t>Nettverksstyring (New Public </a:t>
            </a:r>
            <a:r>
              <a:rPr lang="nb-NO" sz="3200" dirty="0" err="1"/>
              <a:t>Governance</a:t>
            </a:r>
            <a:r>
              <a:rPr lang="nb-NO" sz="3200" dirty="0"/>
              <a:t>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822916-E853-1CD4-465E-745721384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Drevet frem av digitaliseringen</a:t>
            </a:r>
          </a:p>
          <a:p>
            <a:pPr lvl="1"/>
            <a:r>
              <a:rPr lang="nb-NO" sz="2200" dirty="0"/>
              <a:t>Viktigere enn strukturen er prosessen</a:t>
            </a:r>
          </a:p>
          <a:p>
            <a:pPr lvl="1"/>
            <a:r>
              <a:rPr lang="nb-NO" sz="2200" dirty="0"/>
              <a:t>Partene er likeverdige og har felles mål</a:t>
            </a:r>
          </a:p>
          <a:p>
            <a:pPr lvl="1"/>
            <a:r>
              <a:rPr lang="nb-NO" sz="2200" dirty="0"/>
              <a:t>Fokus på resultater fremfor organisering</a:t>
            </a:r>
          </a:p>
          <a:p>
            <a:pPr lvl="1"/>
            <a:r>
              <a:rPr lang="nb-NO" sz="2200" dirty="0"/>
              <a:t>Etablering av tillitsforhold</a:t>
            </a:r>
          </a:p>
          <a:p>
            <a:pPr lvl="1"/>
            <a:r>
              <a:rPr lang="nb-NO" sz="2200" dirty="0"/>
              <a:t>Ta en avgjørelse der og da</a:t>
            </a:r>
          </a:p>
          <a:p>
            <a:r>
              <a:rPr lang="nb-NO" sz="2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Public </a:t>
            </a:r>
            <a:r>
              <a:rPr lang="nb-NO" sz="2400" dirty="0" err="1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Governance</a:t>
            </a:r>
            <a:endParaRPr lang="nb-NO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0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EE630-E300-19FB-9FC6-52FC1263B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/>
              <a:t>Eksempel fra DSOP-prosjektene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C9939-9896-4E6C-713D-507B4C22A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60" y="2132856"/>
            <a:ext cx="9181465" cy="4089400"/>
          </a:xfrm>
        </p:spPr>
        <p:txBody>
          <a:bodyPr>
            <a:normAutofit lnSpcReduction="10000"/>
          </a:bodyPr>
          <a:lstStyle/>
          <a:p>
            <a:pPr marL="600075" lvl="1" indent="-257175" algn="just">
              <a:buFont typeface="Symbol" panose="05050102010706020507" pitchFamily="18" charset="2"/>
              <a:buChar char=""/>
            </a:pPr>
            <a:r>
              <a:rPr lang="nb-NO" sz="2600" dirty="0">
                <a:latin typeface="Calibri" panose="020F0502020204030204" pitchFamily="34" charset="0"/>
                <a:ea typeface="Times New Roman" panose="02020603050405020304" pitchFamily="18" charset="0"/>
              </a:rPr>
              <a:t>Forståelse for partenes avhengighet av hverandre</a:t>
            </a:r>
            <a:endParaRPr lang="nb-NO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0075" lvl="1" indent="-257175" algn="just">
              <a:buFont typeface="Symbol" panose="05050102010706020507" pitchFamily="18" charset="2"/>
              <a:buChar char=""/>
            </a:pPr>
            <a:r>
              <a:rPr lang="nb-NO" sz="2600" dirty="0">
                <a:latin typeface="Calibri" panose="020F0502020204030204" pitchFamily="34" charset="0"/>
                <a:ea typeface="Times New Roman" panose="02020603050405020304" pitchFamily="18" charset="0"/>
              </a:rPr>
              <a:t>Utvikling av et felles sett regler, normer og strukturer over tid</a:t>
            </a:r>
            <a:endParaRPr lang="nb-NO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0075" lvl="1" indent="-257175" algn="just">
              <a:buFont typeface="Symbol" panose="05050102010706020507" pitchFamily="18" charset="2"/>
              <a:buChar char=""/>
            </a:pPr>
            <a:r>
              <a:rPr lang="nb-NO" sz="2600" dirty="0">
                <a:latin typeface="Calibri" panose="020F0502020204030204" pitchFamily="34" charset="0"/>
                <a:ea typeface="Times New Roman" panose="02020603050405020304" pitchFamily="18" charset="0"/>
              </a:rPr>
              <a:t>Konstruktiv prøving og feiling </a:t>
            </a:r>
            <a:endParaRPr lang="nb-NO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0075" lvl="1" indent="-257175" algn="just">
              <a:buFont typeface="Symbol" panose="05050102010706020507" pitchFamily="18" charset="2"/>
              <a:buChar char=""/>
            </a:pPr>
            <a:r>
              <a:rPr lang="nb-NO" sz="2600" dirty="0">
                <a:latin typeface="Calibri" panose="020F0502020204030204" pitchFamily="34" charset="0"/>
                <a:ea typeface="Times New Roman" panose="02020603050405020304" pitchFamily="18" charset="0"/>
              </a:rPr>
              <a:t>At partene bringer inn komplementær (utfyllende) kompetanse</a:t>
            </a:r>
            <a:r>
              <a:rPr lang="nb-NO" sz="2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nb-NO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0075" lvl="1" indent="-257175" algn="just">
              <a:buFont typeface="Symbol" panose="05050102010706020507" pitchFamily="18" charset="2"/>
              <a:buChar char=""/>
            </a:pPr>
            <a:r>
              <a:rPr lang="nb-NO" sz="2600" dirty="0">
                <a:latin typeface="Calibri" panose="020F0502020204030204" pitchFamily="34" charset="0"/>
                <a:ea typeface="Times New Roman" panose="02020603050405020304" pitchFamily="18" charset="0"/>
              </a:rPr>
              <a:t>At alle tar risiko og står ansvarlig for resultatet av felles arbeid. </a:t>
            </a:r>
          </a:p>
          <a:p>
            <a:pPr marL="257175" indent="-257175" algn="just">
              <a:buFont typeface="Symbol" panose="05050102010706020507" pitchFamily="18" charset="2"/>
              <a:buChar char=""/>
            </a:pPr>
            <a:endParaRPr lang="nb-NO" sz="2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57175" indent="-257175" algn="just">
              <a:buFont typeface="Symbol" panose="05050102010706020507" pitchFamily="18" charset="2"/>
              <a:buChar char=""/>
            </a:pPr>
            <a:r>
              <a:rPr lang="nb-NO" sz="2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«Tillitskapitalen må forvaltes som et nasjonalt konkurransefortrinn»,</a:t>
            </a:r>
            <a:r>
              <a:rPr lang="nb-NO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Idar </a:t>
            </a:r>
            <a:r>
              <a:rPr lang="nb-NO" sz="2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Kreutzer</a:t>
            </a:r>
            <a:r>
              <a:rPr lang="nb-NO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Finans Norge</a:t>
            </a:r>
            <a:endParaRPr lang="nb-NO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918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A7AE99-B244-DA86-C8C0-1D6DB59A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fra OPS-prosjektene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D6F870-3759-1E64-CEE6-6BFA9252C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734" y="1916833"/>
            <a:ext cx="8596668" cy="4209331"/>
          </a:xfrm>
        </p:spPr>
        <p:txBody>
          <a:bodyPr>
            <a:normAutofit fontScale="92500" lnSpcReduction="20000"/>
          </a:bodyPr>
          <a:lstStyle/>
          <a:p>
            <a:r>
              <a:rPr lang="nb-NO" sz="2400" dirty="0"/>
              <a:t>Effektdrevet utvikling</a:t>
            </a:r>
          </a:p>
          <a:p>
            <a:r>
              <a:rPr lang="nb-NO" sz="2400" dirty="0"/>
              <a:t>Balansert gevinstuttak mellom partene</a:t>
            </a:r>
          </a:p>
          <a:p>
            <a:r>
              <a:rPr lang="nb-NO" sz="2400" dirty="0"/>
              <a:t>Partene dekker sine egne kostnader</a:t>
            </a:r>
          </a:p>
          <a:p>
            <a:r>
              <a:rPr lang="nb-NO" sz="2400" dirty="0"/>
              <a:t>Oppgaver fordeles for å balansere kostnadene</a:t>
            </a:r>
          </a:p>
          <a:p>
            <a:r>
              <a:rPr lang="nb-NO" sz="2400" dirty="0"/>
              <a:t>Partene står fritt til å søke ekstern finansiering</a:t>
            </a:r>
          </a:p>
          <a:p>
            <a:r>
              <a:rPr lang="nb-NO" sz="2400" dirty="0"/>
              <a:t>Et samarbeid medfører ikke eksklusivitet </a:t>
            </a:r>
          </a:p>
          <a:p>
            <a:r>
              <a:rPr lang="nb-NO" sz="2400" dirty="0"/>
              <a:t>Løsninger som tas frem skal være åpne og tilgjengelige for alle</a:t>
            </a:r>
          </a:p>
          <a:p>
            <a:r>
              <a:rPr lang="nb-NO" sz="2400" dirty="0"/>
              <a:t>Partene prioriterer og styrer initiativene det arbeides med</a:t>
            </a:r>
          </a:p>
          <a:p>
            <a:r>
              <a:rPr lang="nb-NO" sz="2400" dirty="0"/>
              <a:t>Inviterer med nye aktører ved behov</a:t>
            </a:r>
          </a:p>
          <a:p>
            <a:r>
              <a:rPr lang="nb-NO" sz="2400" dirty="0"/>
              <a:t>Beslutninger skjer der de hører hjemme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00163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A0FA87-7423-8A61-9073-1EFD90AD3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Nye styringsteknikker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6E9D35-9BB1-38C6-1FE2-60F4F1589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160" y="1473201"/>
            <a:ext cx="9062720" cy="5517060"/>
          </a:xfrm>
        </p:spPr>
        <p:txBody>
          <a:bodyPr>
            <a:normAutofit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>Dynamisk nyttestyring – Fremtidens innkreving</a:t>
            </a:r>
          </a:p>
          <a:p>
            <a:pPr lvl="1"/>
            <a:r>
              <a:rPr lang="nb-NO" sz="2000" dirty="0"/>
              <a:t>Interaktiv søken etter nytte</a:t>
            </a:r>
          </a:p>
          <a:p>
            <a:pPr lvl="1"/>
            <a:r>
              <a:rPr lang="nb-NO" sz="2000" dirty="0"/>
              <a:t>Produkt </a:t>
            </a:r>
            <a:r>
              <a:rPr lang="nb-NO" sz="2000" dirty="0" err="1"/>
              <a:t>vs</a:t>
            </a:r>
            <a:r>
              <a:rPr lang="nb-NO" sz="2000" dirty="0"/>
              <a:t> prosjekt</a:t>
            </a:r>
          </a:p>
          <a:p>
            <a:pPr lvl="1"/>
            <a:r>
              <a:rPr lang="nb-NO" sz="2000" dirty="0"/>
              <a:t>Bygge innovasjonskapasitet</a:t>
            </a:r>
          </a:p>
          <a:p>
            <a:pPr lvl="1"/>
            <a:r>
              <a:rPr lang="nb-NO" sz="2000" dirty="0"/>
              <a:t>Læringssløyfe</a:t>
            </a:r>
          </a:p>
          <a:p>
            <a:r>
              <a:rPr lang="nb-NO" b="1" dirty="0">
                <a:solidFill>
                  <a:srgbClr val="FF0000"/>
                </a:solidFill>
              </a:rPr>
              <a:t>Missions (målrettet samfunnsoppdrag) – Ungt Utenforskap</a:t>
            </a:r>
          </a:p>
          <a:p>
            <a:pPr lvl="1"/>
            <a:r>
              <a:rPr lang="nb-NO" sz="2000" dirty="0"/>
              <a:t>Høyere risiko</a:t>
            </a:r>
          </a:p>
          <a:p>
            <a:pPr lvl="1"/>
            <a:r>
              <a:rPr lang="nb-NO" sz="2000" dirty="0"/>
              <a:t>Eksperimentering og utforsking</a:t>
            </a:r>
          </a:p>
          <a:p>
            <a:pPr lvl="1"/>
            <a:r>
              <a:rPr lang="nb-NO" sz="2000" dirty="0"/>
              <a:t>Scenariotenkning</a:t>
            </a:r>
          </a:p>
          <a:p>
            <a:pPr lvl="1"/>
            <a:r>
              <a:rPr lang="nb-NO" sz="2000" dirty="0"/>
              <a:t>Nye partnerskap</a:t>
            </a:r>
          </a:p>
          <a:p>
            <a:endParaRPr lang="nb-NO" sz="2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65921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70439d-6ccc-49b0-b65d-4397afc189c1">
      <Terms xmlns="http://schemas.microsoft.com/office/infopath/2007/PartnerControls"/>
    </lcf76f155ced4ddcb4097134ff3c332f>
    <TaxCatchAll xmlns="80e835c4-551e-4876-b4fc-24ce8fc1a2f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A59A2986BC87C438DE22EE210D7EBC7" ma:contentTypeVersion="12" ma:contentTypeDescription="Opprett et nytt dokument." ma:contentTypeScope="" ma:versionID="ef8115253647c635669c6df83a41b715">
  <xsd:schema xmlns:xsd="http://www.w3.org/2001/XMLSchema" xmlns:xs="http://www.w3.org/2001/XMLSchema" xmlns:p="http://schemas.microsoft.com/office/2006/metadata/properties" xmlns:ns2="6870439d-6ccc-49b0-b65d-4397afc189c1" xmlns:ns3="80e835c4-551e-4876-b4fc-24ce8fc1a2f4" targetNamespace="http://schemas.microsoft.com/office/2006/metadata/properties" ma:root="true" ma:fieldsID="ae7a296dfab50e1fbeb0739a05454907" ns2:_="" ns3:_="">
    <xsd:import namespace="6870439d-6ccc-49b0-b65d-4397afc189c1"/>
    <xsd:import namespace="80e835c4-551e-4876-b4fc-24ce8fc1a2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0439d-6ccc-49b0-b65d-4397afc189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53ac7b7e-8fcb-443e-82a4-9bfbac99ce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e835c4-551e-4876-b4fc-24ce8fc1a2f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6830155-244f-4839-a7cb-928e86f514e3}" ma:internalName="TaxCatchAll" ma:showField="CatchAllData" ma:web="80e835c4-551e-4876-b4fc-24ce8fc1a2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C09186-D033-4F97-BAAB-CE621EC38C32}">
  <ds:schemaRefs>
    <ds:schemaRef ds:uri="http://schemas.microsoft.com/office/2006/metadata/properties"/>
    <ds:schemaRef ds:uri="http://schemas.microsoft.com/office/infopath/2007/PartnerControls"/>
    <ds:schemaRef ds:uri="6870439d-6ccc-49b0-b65d-4397afc189c1"/>
    <ds:schemaRef ds:uri="80e835c4-551e-4876-b4fc-24ce8fc1a2f4"/>
  </ds:schemaRefs>
</ds:datastoreItem>
</file>

<file path=customXml/itemProps2.xml><?xml version="1.0" encoding="utf-8"?>
<ds:datastoreItem xmlns:ds="http://schemas.openxmlformats.org/officeDocument/2006/customXml" ds:itemID="{FB9D8F71-5C89-47A1-8ACE-63CC74B074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8FE8E4-F911-49D9-AF9A-98F025AFEF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70439d-6ccc-49b0-b65d-4397afc189c1"/>
    <ds:schemaRef ds:uri="80e835c4-551e-4876-b4fc-24ce8fc1a2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457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Facet</vt:lpstr>
      <vt:lpstr>Facet</vt:lpstr>
      <vt:lpstr>Etatsstyring vs nye styringsteknikker</vt:lpstr>
      <vt:lpstr>«Digitalisering er sektorovergripende» Digital Agenda for Norge 2015 - 2016 </vt:lpstr>
      <vt:lpstr>Etatsstyring basert på New Public Management</vt:lpstr>
      <vt:lpstr>Når skal staten bestemme seg?  St. Melding nr 19, 2009 Forvaltning for fellesskapet </vt:lpstr>
      <vt:lpstr>Nettverksstyring (New Public Governance)</vt:lpstr>
      <vt:lpstr>Eksempel fra DSOP-prosjektene</vt:lpstr>
      <vt:lpstr>Eksempel fra OPS-prosjektene</vt:lpstr>
      <vt:lpstr>Nye styringsteknikker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Etatsstyring basert på New Public Management</dc:title>
  <dc:creator>arild haraldsen</dc:creator>
  <cp:lastModifiedBy>Anne Cecilie Mellem</cp:lastModifiedBy>
  <cp:revision>4</cp:revision>
  <dcterms:created xsi:type="dcterms:W3CDTF">2023-09-21T12:59:41Z</dcterms:created>
  <dcterms:modified xsi:type="dcterms:W3CDTF">2023-09-26T06:19:54Z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0x010100DA59A2986BC87C438DE22EE210D7EBC7</vt:lpwstr>
  </property>
  <property fmtid="{D5CDD505-2E9C-101B-9397-08002B2CF9AE}" pid="3" name="MediaServiceImageTags">
    <vt:lpwstr/>
  </property>
</Properties>
</file>